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93" r:id="rId3"/>
    <p:sldId id="257" r:id="rId4"/>
    <p:sldId id="319" r:id="rId5"/>
    <p:sldId id="320" r:id="rId6"/>
    <p:sldId id="321" r:id="rId7"/>
    <p:sldId id="324" r:id="rId8"/>
    <p:sldId id="326" r:id="rId9"/>
    <p:sldId id="322" r:id="rId10"/>
    <p:sldId id="327" r:id="rId11"/>
    <p:sldId id="328" r:id="rId12"/>
    <p:sldId id="331" r:id="rId13"/>
    <p:sldId id="32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5DAB6-5DD0-4FE5-9B2B-635882709A14}"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D511-9FDB-436E-8F71-F169E0BE2A12}" type="slidenum">
              <a:rPr lang="en-US" smtClean="0"/>
              <a:pPr/>
              <a:t>‹#›</a:t>
            </a:fld>
            <a:endParaRPr lang="en-US"/>
          </a:p>
        </p:txBody>
      </p:sp>
    </p:spTree>
    <p:extLst>
      <p:ext uri="{BB962C8B-B14F-4D97-AF65-F5344CB8AC3E}">
        <p14:creationId xmlns:p14="http://schemas.microsoft.com/office/powerpoint/2010/main" val="44315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E1D08D6-8DB7-4470-A314-9EF1B05FABAC}" type="datetimeFigureOut">
              <a:rPr lang="en-US" smtClean="0"/>
              <a:pPr/>
              <a:t>5/7/2020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62F0E2-1676-4D8C-BBCE-3086846D3D8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1D08D6-8DB7-4470-A314-9EF1B05FABAC}" type="datetimeFigureOut">
              <a:rPr lang="en-US" smtClean="0"/>
              <a:pPr/>
              <a:t>5/7/2020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F62F0E2-1676-4D8C-BBCE-3086846D3D8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00200"/>
            <a:ext cx="7406640" cy="1472184"/>
          </a:xfrm>
        </p:spPr>
        <p:txBody>
          <a:bodyPr>
            <a:normAutofit/>
          </a:bodyPr>
          <a:lstStyle/>
          <a:p>
            <a:pPr algn="ctr"/>
            <a:r>
              <a:rPr lang="en-US" sz="3600" b="1" dirty="0" smtClean="0">
                <a:effectLst/>
                <a:latin typeface="Times New Roman" pitchFamily="18" charset="0"/>
                <a:cs typeface="Times New Roman" pitchFamily="18" charset="0"/>
              </a:rPr>
              <a:t>Chapter No.4 </a:t>
            </a:r>
            <a:br>
              <a:rPr lang="en-US" sz="3600" b="1" dirty="0" smtClean="0">
                <a:effectLst/>
                <a:latin typeface="Times New Roman" pitchFamily="18" charset="0"/>
                <a:cs typeface="Times New Roman" pitchFamily="18" charset="0"/>
              </a:rPr>
            </a:br>
            <a:r>
              <a:rPr lang="en-US" sz="3600" b="1" dirty="0" smtClean="0">
                <a:effectLst/>
                <a:latin typeface="Times New Roman" pitchFamily="18" charset="0"/>
                <a:cs typeface="Times New Roman" pitchFamily="18" charset="0"/>
              </a:rPr>
              <a:t>Secondary Storage Devices</a:t>
            </a:r>
            <a:endParaRPr lang="en-US" sz="3600" b="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Floppy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GB" altLang="en-US" sz="2200" dirty="0">
                <a:latin typeface="Times New Roman" panose="02020603050405020304" pitchFamily="18" charset="0"/>
                <a:cs typeface="Times New Roman" panose="02020603050405020304" pitchFamily="18" charset="0"/>
              </a:rPr>
              <a:t>A floppy disk is a low capacity disk which may </a:t>
            </a:r>
            <a:r>
              <a:rPr lang="en-GB" altLang="en-US" sz="2200" dirty="0" smtClean="0">
                <a:latin typeface="Times New Roman" panose="02020603050405020304" pitchFamily="18" charset="0"/>
                <a:cs typeface="Times New Roman" panose="02020603050405020304" pitchFamily="18" charset="0"/>
              </a:rPr>
              <a:t>be </a:t>
            </a:r>
            <a:r>
              <a:rPr lang="en-GB" altLang="en-US" sz="2200" dirty="0" smtClean="0">
                <a:solidFill>
                  <a:schemeClr val="folHlink"/>
                </a:solidFill>
                <a:latin typeface="Times New Roman" panose="02020603050405020304" pitchFamily="18" charset="0"/>
                <a:cs typeface="Times New Roman" panose="02020603050405020304" pitchFamily="18" charset="0"/>
              </a:rPr>
              <a:t>removed</a:t>
            </a:r>
            <a:r>
              <a:rPr lang="en-GB" altLang="en-US" sz="2200" dirty="0" smtClean="0">
                <a:latin typeface="Times New Roman" panose="02020603050405020304" pitchFamily="18" charset="0"/>
                <a:cs typeface="Times New Roman" panose="02020603050405020304" pitchFamily="18" charset="0"/>
              </a:rPr>
              <a:t> </a:t>
            </a:r>
            <a:r>
              <a:rPr lang="en-GB" altLang="en-US" sz="2200" dirty="0">
                <a:latin typeface="Times New Roman" panose="02020603050405020304" pitchFamily="18" charset="0"/>
                <a:cs typeface="Times New Roman" panose="02020603050405020304" pitchFamily="18" charset="0"/>
              </a:rPr>
              <a:t>from the computer.  </a:t>
            </a:r>
            <a:endParaRPr lang="en-GB" altLang="en-US" sz="2200" dirty="0" smtClean="0">
              <a:latin typeface="Times New Roman" panose="02020603050405020304" pitchFamily="18" charset="0"/>
              <a:cs typeface="Times New Roman" panose="02020603050405020304" pitchFamily="18" charset="0"/>
            </a:endParaRPr>
          </a:p>
          <a:p>
            <a:pPr algn="just"/>
            <a:r>
              <a:rPr lang="en-GB" altLang="en-US" sz="2000" dirty="0">
                <a:latin typeface="Times New Roman" panose="02020603050405020304" pitchFamily="18" charset="0"/>
                <a:cs typeface="Times New Roman" panose="02020603050405020304" pitchFamily="18" charset="0"/>
              </a:rPr>
              <a:t>Data may be </a:t>
            </a:r>
            <a:r>
              <a:rPr lang="en-GB" altLang="en-US" sz="2000" dirty="0">
                <a:solidFill>
                  <a:schemeClr val="folHlink"/>
                </a:solidFill>
                <a:latin typeface="Times New Roman" panose="02020603050405020304" pitchFamily="18" charset="0"/>
                <a:cs typeface="Times New Roman" panose="02020603050405020304" pitchFamily="18" charset="0"/>
              </a:rPr>
              <a:t>written</a:t>
            </a:r>
            <a:r>
              <a:rPr lang="en-GB" altLang="en-US" sz="2000" dirty="0">
                <a:latin typeface="Times New Roman" panose="02020603050405020304" pitchFamily="18" charset="0"/>
                <a:cs typeface="Times New Roman" panose="02020603050405020304" pitchFamily="18" charset="0"/>
              </a:rPr>
              <a:t> to and </a:t>
            </a:r>
            <a:r>
              <a:rPr lang="en-GB" altLang="en-US" sz="2000" dirty="0">
                <a:solidFill>
                  <a:schemeClr val="folHlink"/>
                </a:solidFill>
                <a:latin typeface="Times New Roman" panose="02020603050405020304" pitchFamily="18" charset="0"/>
                <a:cs typeface="Times New Roman" panose="02020603050405020304" pitchFamily="18" charset="0"/>
              </a:rPr>
              <a:t>read</a:t>
            </a:r>
            <a:r>
              <a:rPr lang="en-GB" altLang="en-US" sz="2000" dirty="0">
                <a:latin typeface="Times New Roman" panose="02020603050405020304" pitchFamily="18" charset="0"/>
                <a:cs typeface="Times New Roman" panose="02020603050405020304" pitchFamily="18" charset="0"/>
              </a:rPr>
              <a:t> from a floppy.  A small notch can be used to make the disk read-only</a:t>
            </a:r>
            <a:r>
              <a:rPr lang="en-GB" altLang="en-US" sz="2000" dirty="0" smtClean="0">
                <a:latin typeface="Times New Roman" panose="02020603050405020304" pitchFamily="18" charset="0"/>
                <a:cs typeface="Times New Roman" panose="02020603050405020304" pitchFamily="18" charset="0"/>
              </a:rPr>
              <a:t>.</a:t>
            </a:r>
            <a:endParaRPr lang="en-GB" altLang="en-US" sz="2200" dirty="0">
              <a:latin typeface="Times New Roman" panose="02020603050405020304" pitchFamily="18" charset="0"/>
              <a:cs typeface="Times New Roman" panose="02020603050405020304" pitchFamily="18" charset="0"/>
            </a:endParaRPr>
          </a:p>
          <a:p>
            <a:pPr algn="just"/>
            <a:r>
              <a:rPr lang="en-GB" altLang="en-US" sz="2200" dirty="0">
                <a:latin typeface="Times New Roman" panose="02020603050405020304" pitchFamily="18" charset="0"/>
                <a:cs typeface="Times New Roman" panose="02020603050405020304" pitchFamily="18" charset="0"/>
              </a:rPr>
              <a:t>Those holding a small amount of data (typically </a:t>
            </a:r>
            <a:r>
              <a:rPr lang="en-GB" altLang="en-US" sz="2200" dirty="0" smtClean="0">
                <a:solidFill>
                  <a:schemeClr val="folHlink"/>
                </a:solidFill>
                <a:latin typeface="Times New Roman" panose="02020603050405020304" pitchFamily="18" charset="0"/>
                <a:cs typeface="Times New Roman" panose="02020603050405020304" pitchFamily="18" charset="0"/>
              </a:rPr>
              <a:t>1.44 Mb) </a:t>
            </a:r>
            <a:r>
              <a:rPr lang="en-GB" altLang="en-US" sz="2200" dirty="0" smtClean="0">
                <a:latin typeface="Times New Roman" panose="02020603050405020304" pitchFamily="18" charset="0"/>
                <a:cs typeface="Times New Roman" panose="02020603050405020304" pitchFamily="18" charset="0"/>
              </a:rPr>
              <a:t>And </a:t>
            </a:r>
            <a:r>
              <a:rPr lang="en-GB" altLang="en-US" sz="2200" dirty="0">
                <a:solidFill>
                  <a:schemeClr val="folHlink"/>
                </a:solidFill>
                <a:latin typeface="Times New Roman" panose="02020603050405020304" pitchFamily="18" charset="0"/>
                <a:cs typeface="Times New Roman" panose="02020603050405020304" pitchFamily="18" charset="0"/>
              </a:rPr>
              <a:t>‘Super floppies’</a:t>
            </a:r>
            <a:r>
              <a:rPr lang="en-GB" altLang="en-US" sz="2200" dirty="0">
                <a:latin typeface="Times New Roman" panose="02020603050405020304" pitchFamily="18" charset="0"/>
                <a:cs typeface="Times New Roman" panose="02020603050405020304" pitchFamily="18" charset="0"/>
              </a:rPr>
              <a:t> known as </a:t>
            </a:r>
            <a:r>
              <a:rPr lang="en-GB" altLang="en-US" sz="2200" dirty="0">
                <a:solidFill>
                  <a:schemeClr val="folHlink"/>
                </a:solidFill>
                <a:latin typeface="Times New Roman" panose="02020603050405020304" pitchFamily="18" charset="0"/>
                <a:cs typeface="Times New Roman" panose="02020603050405020304" pitchFamily="18" charset="0"/>
              </a:rPr>
              <a:t>ZIP</a:t>
            </a:r>
            <a:r>
              <a:rPr lang="en-GB" altLang="en-US" sz="2200" dirty="0">
                <a:latin typeface="Times New Roman" panose="02020603050405020304" pitchFamily="18" charset="0"/>
                <a:cs typeface="Times New Roman" panose="02020603050405020304" pitchFamily="18" charset="0"/>
              </a:rPr>
              <a:t> disks </a:t>
            </a:r>
            <a:r>
              <a:rPr lang="en-GB" altLang="en-US" sz="2200" dirty="0" smtClean="0">
                <a:latin typeface="Times New Roman" panose="02020603050405020304" pitchFamily="18" charset="0"/>
                <a:cs typeface="Times New Roman" panose="02020603050405020304" pitchFamily="18" charset="0"/>
              </a:rPr>
              <a:t>(typically </a:t>
            </a:r>
            <a:r>
              <a:rPr lang="en-GB" altLang="en-US" sz="2200" dirty="0" smtClean="0">
                <a:solidFill>
                  <a:schemeClr val="folHlink"/>
                </a:solidFill>
                <a:latin typeface="Times New Roman" panose="02020603050405020304" pitchFamily="18" charset="0"/>
                <a:cs typeface="Times New Roman" panose="02020603050405020304" pitchFamily="18" charset="0"/>
              </a:rPr>
              <a:t>100 Mb)</a:t>
            </a:r>
            <a:endParaRPr lang="en-GB" altLang="en-US" sz="2200" dirty="0">
              <a:solidFill>
                <a:schemeClr val="folHlink"/>
              </a:solidFill>
              <a:latin typeface="Times New Roman" panose="02020603050405020304" pitchFamily="18" charset="0"/>
              <a:cs typeface="Times New Roman" panose="02020603050405020304" pitchFamily="18" charset="0"/>
            </a:endParaRPr>
          </a:p>
          <a:p>
            <a:pPr algn="just"/>
            <a:r>
              <a:rPr lang="en-US" altLang="en-US" sz="2200" dirty="0" smtClean="0">
                <a:latin typeface="Times New Roman" panose="02020603050405020304" pitchFamily="18" charset="0"/>
                <a:cs typeface="Times New Roman" panose="02020603050405020304" pitchFamily="18" charset="0"/>
              </a:rPr>
              <a:t>Floppies </a:t>
            </a:r>
            <a:r>
              <a:rPr lang="en-US" altLang="en-US" sz="2200" dirty="0">
                <a:latin typeface="Times New Roman" panose="02020603050405020304" pitchFamily="18" charset="0"/>
                <a:cs typeface="Times New Roman" panose="02020603050405020304" pitchFamily="18" charset="0"/>
              </a:rPr>
              <a:t>have come a long </a:t>
            </a:r>
            <a:r>
              <a:rPr lang="en-US" altLang="en-US" sz="2200" dirty="0" smtClean="0">
                <a:latin typeface="Times New Roman" panose="02020603050405020304" pitchFamily="18" charset="0"/>
                <a:cs typeface="Times New Roman" panose="02020603050405020304" pitchFamily="18" charset="0"/>
              </a:rPr>
              <a:t>way. There </a:t>
            </a:r>
            <a:r>
              <a:rPr lang="en-US" altLang="en-US" sz="2200" dirty="0">
                <a:latin typeface="Times New Roman" panose="02020603050405020304" pitchFamily="18" charset="0"/>
                <a:cs typeface="Times New Roman" panose="02020603050405020304" pitchFamily="18" charset="0"/>
              </a:rPr>
              <a:t>was </a:t>
            </a:r>
            <a:r>
              <a:rPr lang="en-US" altLang="en-US" sz="2200" dirty="0" smtClean="0">
                <a:latin typeface="Times New Roman" panose="02020603050405020304" pitchFamily="18" charset="0"/>
                <a:cs typeface="Times New Roman" panose="02020603050405020304" pitchFamily="18" charset="0"/>
              </a:rPr>
              <a:t>the 8</a:t>
            </a:r>
            <a:r>
              <a:rPr lang="en-US" altLang="en-US" sz="2200"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floppy, and </a:t>
            </a:r>
            <a:r>
              <a:rPr lang="en-US" altLang="en-US" sz="2200" dirty="0">
                <a:latin typeface="Times New Roman" panose="02020603050405020304" pitchFamily="18" charset="0"/>
                <a:cs typeface="Times New Roman" panose="02020603050405020304" pitchFamily="18" charset="0"/>
              </a:rPr>
              <a:t>the </a:t>
            </a:r>
            <a:r>
              <a:rPr lang="en-US" altLang="en-US" sz="2200" dirty="0" smtClean="0">
                <a:latin typeface="Times New Roman" panose="02020603050405020304" pitchFamily="18" charset="0"/>
                <a:cs typeface="Times New Roman" panose="02020603050405020304" pitchFamily="18" charset="0"/>
              </a:rPr>
              <a:t>5</a:t>
            </a:r>
            <a:r>
              <a:rPr lang="en-US" altLang="en-US" sz="2200" dirty="0">
                <a:latin typeface="Times New Roman" panose="02020603050405020304" pitchFamily="18" charset="0"/>
                <a:cs typeface="Times New Roman" panose="02020603050405020304" pitchFamily="18" charset="0"/>
              </a:rPr>
              <a:t>¼” floppy, and then the </a:t>
            </a:r>
            <a:r>
              <a:rPr lang="en-US" altLang="en-US" sz="2200" dirty="0" smtClean="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½“ floppy.</a:t>
            </a:r>
          </a:p>
          <a:p>
            <a:pPr algn="just">
              <a:lnSpc>
                <a:spcPct val="90000"/>
              </a:lnSpc>
              <a:buNone/>
            </a:pPr>
            <a:r>
              <a:rPr lang="en-US" altLang="en-US" sz="2200" dirty="0">
                <a:latin typeface="Times New Roman" panose="02020603050405020304" pitchFamily="18" charset="0"/>
                <a:cs typeface="Times New Roman" panose="02020603050405020304" pitchFamily="18" charset="0"/>
              </a:rPr>
              <a:t>	</a:t>
            </a:r>
          </a:p>
          <a:p>
            <a:pPr algn="just"/>
            <a:endParaRPr lang="en-US" sz="2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648200"/>
            <a:ext cx="65532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53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Floppy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altLang="en-US" sz="2400" dirty="0">
                <a:latin typeface="Times New Roman" panose="02020603050405020304" pitchFamily="18" charset="0"/>
                <a:cs typeface="Times New Roman" panose="02020603050405020304" pitchFamily="18" charset="0"/>
              </a:rPr>
              <a:t>The present floppy is a 3.5 inch magnetic disk of flexible material which typically stores 1.44 MB of data </a:t>
            </a:r>
            <a:r>
              <a:rPr lang="en-US" altLang="en-US" sz="2400" dirty="0" smtClean="0">
                <a:latin typeface="Times New Roman" panose="02020603050405020304" pitchFamily="18" charset="0"/>
                <a:cs typeface="Times New Roman" panose="02020603050405020304" pitchFamily="18" charset="0"/>
              </a:rPr>
              <a:t>maximum.</a:t>
            </a:r>
          </a:p>
          <a:p>
            <a:pPr algn="just"/>
            <a:r>
              <a:rPr lang="en-US" altLang="en-US" sz="2400" dirty="0">
                <a:latin typeface="Times New Roman" panose="02020603050405020304" pitchFamily="18" charset="0"/>
                <a:cs typeface="Times New Roman" panose="02020603050405020304" pitchFamily="18" charset="0"/>
              </a:rPr>
              <a:t>The thin plastic circle is enclosed in rigid plastic to protect it. </a:t>
            </a:r>
          </a:p>
          <a:p>
            <a:pPr algn="just"/>
            <a:r>
              <a:rPr lang="en-US" altLang="en-US" sz="2400" dirty="0" smtClean="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metal sliding access shutter opens when the disk is in the drive so that the read/write head can access the disk itself</a:t>
            </a:r>
            <a:r>
              <a:rPr lang="en-US" altLang="en-US" sz="2400" dirty="0" smtClean="0">
                <a:latin typeface="Times New Roman" panose="02020603050405020304" pitchFamily="18" charset="0"/>
                <a:cs typeface="Times New Roman" panose="02020603050405020304" pitchFamily="18" charset="0"/>
              </a:rPr>
              <a:t>.</a:t>
            </a:r>
          </a:p>
          <a:p>
            <a:pPr algn="just">
              <a:lnSpc>
                <a:spcPct val="90000"/>
              </a:lnSpc>
            </a:pPr>
            <a:r>
              <a:rPr lang="en-US" altLang="en-US" sz="2400" dirty="0">
                <a:latin typeface="Times New Roman" panose="02020603050405020304" pitchFamily="18" charset="0"/>
                <a:cs typeface="Times New Roman" panose="02020603050405020304" pitchFamily="18" charset="0"/>
              </a:rPr>
              <a:t>Data can be written to and read from a floppy disk.</a:t>
            </a:r>
          </a:p>
          <a:p>
            <a:pPr algn="just">
              <a:lnSpc>
                <a:spcPct val="90000"/>
              </a:lnSpc>
            </a:pPr>
            <a:r>
              <a:rPr lang="en-US" altLang="en-US" sz="2400" dirty="0" smtClean="0">
                <a:latin typeface="Times New Roman" panose="02020603050405020304" pitchFamily="18" charset="0"/>
                <a:cs typeface="Times New Roman" panose="02020603050405020304" pitchFamily="18" charset="0"/>
              </a:rPr>
              <a:t>A </a:t>
            </a:r>
            <a:r>
              <a:rPr lang="en-US" altLang="en-US" sz="2400" dirty="0">
                <a:latin typeface="Times New Roman" panose="02020603050405020304" pitchFamily="18" charset="0"/>
                <a:cs typeface="Times New Roman" panose="02020603050405020304" pitchFamily="18" charset="0"/>
              </a:rPr>
              <a:t>write </a:t>
            </a:r>
            <a:r>
              <a:rPr lang="en-US" altLang="en-US" sz="2400" dirty="0" smtClean="0">
                <a:latin typeface="Times New Roman" panose="02020603050405020304" pitchFamily="18" charset="0"/>
                <a:cs typeface="Times New Roman" panose="02020603050405020304" pitchFamily="18" charset="0"/>
              </a:rPr>
              <a:t>protected Notch </a:t>
            </a:r>
            <a:r>
              <a:rPr lang="en-US" altLang="en-US" sz="2400" dirty="0">
                <a:latin typeface="Times New Roman" panose="02020603050405020304" pitchFamily="18" charset="0"/>
                <a:cs typeface="Times New Roman" panose="02020603050405020304" pitchFamily="18" charset="0"/>
              </a:rPr>
              <a:t>can be used to prevent accidental overwriting of </a:t>
            </a:r>
            <a:r>
              <a:rPr lang="en-US" altLang="en-US" sz="2400" dirty="0" smtClean="0">
                <a:latin typeface="Times New Roman" panose="02020603050405020304" pitchFamily="18" charset="0"/>
                <a:cs typeface="Times New Roman" panose="02020603050405020304" pitchFamily="18" charset="0"/>
              </a:rPr>
              <a:t>data.</a:t>
            </a:r>
            <a:endParaRPr lang="en-US" alt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52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76600" y="762000"/>
            <a:ext cx="5257800" cy="4772025"/>
          </a:xfrm>
          <a:prstGeom prst="rect">
            <a:avLst/>
          </a:prstGeom>
          <a:noFill/>
        </p:spPr>
      </p:pic>
      <p:sp>
        <p:nvSpPr>
          <p:cNvPr id="4" name="TextBox 3"/>
          <p:cNvSpPr txBox="1"/>
          <p:nvPr/>
        </p:nvSpPr>
        <p:spPr>
          <a:xfrm>
            <a:off x="1683968" y="1066800"/>
            <a:ext cx="1562100" cy="369332"/>
          </a:xfrm>
          <a:prstGeom prst="rect">
            <a:avLst/>
          </a:prstGeom>
          <a:noFill/>
          <a:ln>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Metal Shutter</a:t>
            </a:r>
            <a:endParaRPr lang="en-US" b="1"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276600" y="1250329"/>
            <a:ext cx="14097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219200" y="2052947"/>
            <a:ext cx="1607769" cy="369332"/>
          </a:xfrm>
          <a:prstGeom prst="rect">
            <a:avLst/>
          </a:prstGeom>
          <a:noFill/>
          <a:ln>
            <a:solidFill>
              <a:schemeClr val="tx1"/>
            </a:solidFill>
          </a:ln>
        </p:spPr>
        <p:txBody>
          <a:bodyPr wrap="square" rtlCol="0">
            <a:spAutoFit/>
          </a:bodyPr>
          <a:lstStyle/>
          <a:p>
            <a:r>
              <a:rPr lang="en-US" altLang="en-US" b="1" dirty="0" smtClean="0">
                <a:latin typeface="Times New Roman" panose="02020603050405020304" pitchFamily="18" charset="0"/>
                <a:cs typeface="Times New Roman" panose="02020603050405020304" pitchFamily="18" charset="0"/>
              </a:rPr>
              <a:t>Plastic</a:t>
            </a:r>
            <a:r>
              <a:rPr lang="en-US" alt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Jacket</a:t>
            </a:r>
            <a:endParaRPr lang="en-US"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2857500" y="2237613"/>
            <a:ext cx="838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212676" y="4401234"/>
            <a:ext cx="1817579" cy="646331"/>
          </a:xfrm>
          <a:prstGeom prst="rect">
            <a:avLst/>
          </a:prstGeom>
          <a:noFill/>
          <a:ln>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Write Protected Notch</a:t>
            </a:r>
            <a:endParaRPr lang="en-US"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030255" y="4724400"/>
            <a:ext cx="7048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2880725" y="5943600"/>
            <a:ext cx="3810000" cy="523220"/>
          </a:xfrm>
          <a:prstGeom prst="rect">
            <a:avLst/>
          </a:prstGeom>
          <a:noFill/>
        </p:spPr>
        <p:txBody>
          <a:bodyPr wrap="square" rtlCol="0">
            <a:spAutoFit/>
          </a:bodyPr>
          <a:lstStyle/>
          <a:p>
            <a:pPr algn="ctr"/>
            <a:r>
              <a:rPr lang="en-US" sz="2800" u="sng" dirty="0" smtClean="0">
                <a:latin typeface="Times New Roman" panose="02020603050405020304" pitchFamily="18" charset="0"/>
                <a:cs typeface="Times New Roman" panose="02020603050405020304" pitchFamily="18" charset="0"/>
              </a:rPr>
              <a:t>Floppy Disc</a:t>
            </a:r>
            <a:endParaRPr lang="en-US" sz="2800" u="sng"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484855" y="3122393"/>
            <a:ext cx="1273220" cy="369332"/>
          </a:xfrm>
          <a:prstGeom prst="rect">
            <a:avLst/>
          </a:prstGeom>
          <a:noFill/>
          <a:ln>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Diskette</a:t>
            </a:r>
            <a:endParaRPr lang="en-US" b="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2798523" y="3307059"/>
            <a:ext cx="838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298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Floppy Disc</a:t>
            </a:r>
            <a:endParaRPr lang="en-US" sz="3600" dirty="0"/>
          </a:p>
        </p:txBody>
      </p:sp>
      <p:sp>
        <p:nvSpPr>
          <p:cNvPr id="3" name="Content Placeholder 2"/>
          <p:cNvSpPr>
            <a:spLocks noGrp="1"/>
          </p:cNvSpPr>
          <p:nvPr>
            <p:ph idx="1"/>
          </p:nvPr>
        </p:nvSpPr>
        <p:spPr/>
        <p:txBody>
          <a:bodyPr>
            <a:normAutofit/>
          </a:bodyPr>
          <a:lstStyle/>
          <a:p>
            <a:pPr algn="just"/>
            <a:r>
              <a:rPr lang="en-GB" altLang="en-US" sz="2400" dirty="0" smtClean="0">
                <a:latin typeface="Times New Roman" panose="02020603050405020304" pitchFamily="18" charset="0"/>
                <a:cs typeface="Times New Roman" panose="02020603050405020304" pitchFamily="18" charset="0"/>
              </a:rPr>
              <a:t>They </a:t>
            </a:r>
            <a:r>
              <a:rPr lang="en-GB" altLang="en-US" sz="2400" dirty="0">
                <a:latin typeface="Times New Roman" panose="02020603050405020304" pitchFamily="18" charset="0"/>
                <a:cs typeface="Times New Roman" panose="02020603050405020304" pitchFamily="18" charset="0"/>
              </a:rPr>
              <a:t>are small lightweight and easy to transport</a:t>
            </a:r>
            <a:r>
              <a:rPr lang="en-GB" altLang="en-US" sz="2400" dirty="0" smtClean="0">
                <a:latin typeface="Times New Roman" panose="02020603050405020304" pitchFamily="18" charset="0"/>
                <a:cs typeface="Times New Roman" panose="02020603050405020304" pitchFamily="18" charset="0"/>
              </a:rPr>
              <a:t>.</a:t>
            </a:r>
            <a:endParaRPr lang="en-GB" altLang="en-US" sz="2400" dirty="0">
              <a:latin typeface="Times New Roman" panose="02020603050405020304" pitchFamily="18" charset="0"/>
              <a:cs typeface="Times New Roman" panose="02020603050405020304" pitchFamily="18" charset="0"/>
            </a:endParaRPr>
          </a:p>
          <a:p>
            <a:pPr algn="just"/>
            <a:r>
              <a:rPr lang="en-GB" altLang="en-US" sz="2400" dirty="0">
                <a:latin typeface="Times New Roman" panose="02020603050405020304" pitchFamily="18" charset="0"/>
                <a:cs typeface="Times New Roman" panose="02020603050405020304" pitchFamily="18" charset="0"/>
              </a:rPr>
              <a:t>Ideal for backups of small amounts of data or </a:t>
            </a:r>
            <a:r>
              <a:rPr lang="en-GB" altLang="en-US" sz="2400" dirty="0" smtClean="0">
                <a:latin typeface="Times New Roman" panose="02020603050405020304" pitchFamily="18" charset="0"/>
                <a:cs typeface="Times New Roman" panose="02020603050405020304" pitchFamily="18" charset="0"/>
              </a:rPr>
              <a:t>for transfer </a:t>
            </a:r>
            <a:r>
              <a:rPr lang="en-GB" altLang="en-US" sz="2400" dirty="0">
                <a:latin typeface="Times New Roman" panose="02020603050405020304" pitchFamily="18" charset="0"/>
                <a:cs typeface="Times New Roman" panose="02020603050405020304" pitchFamily="18" charset="0"/>
              </a:rPr>
              <a:t>of data from one machine to another</a:t>
            </a:r>
            <a:r>
              <a:rPr lang="en-GB" altLang="en-US" sz="2400" dirty="0" smtClean="0">
                <a:latin typeface="Times New Roman" panose="02020603050405020304" pitchFamily="18" charset="0"/>
                <a:cs typeface="Times New Roman" panose="02020603050405020304" pitchFamily="18" charset="0"/>
              </a:rPr>
              <a:t>.</a:t>
            </a:r>
            <a:endParaRPr lang="en-GB" altLang="en-US" sz="2400" dirty="0">
              <a:latin typeface="Times New Roman" panose="02020603050405020304" pitchFamily="18" charset="0"/>
              <a:cs typeface="Times New Roman" panose="02020603050405020304" pitchFamily="18" charset="0"/>
            </a:endParaRPr>
          </a:p>
          <a:p>
            <a:pPr algn="just"/>
            <a:r>
              <a:rPr lang="en-GB" altLang="en-US" sz="2400" dirty="0">
                <a:latin typeface="Times New Roman" panose="02020603050405020304" pitchFamily="18" charset="0"/>
                <a:cs typeface="Times New Roman" panose="02020603050405020304" pitchFamily="18" charset="0"/>
              </a:rPr>
              <a:t>Floppy Drives are common to most if not all </a:t>
            </a:r>
            <a:r>
              <a:rPr lang="en-GB" altLang="en-US" sz="2400" dirty="0" smtClean="0">
                <a:latin typeface="Times New Roman" panose="02020603050405020304" pitchFamily="18" charset="0"/>
                <a:cs typeface="Times New Roman" panose="02020603050405020304" pitchFamily="18" charset="0"/>
              </a:rPr>
              <a:t>computers</a:t>
            </a:r>
            <a:r>
              <a:rPr lang="en-GB" altLang="en-US" sz="2400" dirty="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On the down </a:t>
            </a:r>
            <a:r>
              <a:rPr lang="en-GB" altLang="en-US" sz="2400" dirty="0" smtClean="0">
                <a:latin typeface="Times New Roman" panose="02020603050405020304" pitchFamily="18" charset="0"/>
                <a:cs typeface="Times New Roman" panose="02020603050405020304" pitchFamily="18" charset="0"/>
              </a:rPr>
              <a:t>side, </a:t>
            </a:r>
            <a:r>
              <a:rPr lang="en-GB" altLang="en-US" sz="2400" dirty="0">
                <a:latin typeface="Times New Roman" panose="02020603050405020304" pitchFamily="18" charset="0"/>
                <a:cs typeface="Times New Roman" panose="02020603050405020304" pitchFamily="18" charset="0"/>
              </a:rPr>
              <a:t>they may be easily misplaced, </a:t>
            </a:r>
            <a:r>
              <a:rPr lang="en-GB" altLang="en-US" sz="2400" dirty="0" smtClean="0">
                <a:latin typeface="Times New Roman" panose="02020603050405020304" pitchFamily="18" charset="0"/>
                <a:cs typeface="Times New Roman" panose="02020603050405020304" pitchFamily="18" charset="0"/>
              </a:rPr>
              <a:t>damaged </a:t>
            </a:r>
            <a:r>
              <a:rPr lang="en-GB" altLang="en-US" sz="2400" dirty="0">
                <a:latin typeface="Times New Roman" panose="02020603050405020304" pitchFamily="18" charset="0"/>
                <a:cs typeface="Times New Roman" panose="02020603050405020304" pitchFamily="18" charset="0"/>
              </a:rPr>
              <a:t>or stolen</a:t>
            </a:r>
            <a:r>
              <a:rPr lang="en-GB" altLang="en-US" sz="2400" dirty="0" smtClean="0">
                <a:latin typeface="Times New Roman" panose="02020603050405020304" pitchFamily="18" charset="0"/>
                <a:cs typeface="Times New Roman" panose="02020603050405020304" pitchFamily="18" charset="0"/>
              </a:rPr>
              <a:t>.</a:t>
            </a:r>
            <a:endParaRPr lang="en-GB" altLang="en-US" sz="2400" dirty="0">
              <a:latin typeface="Times New Roman" panose="02020603050405020304" pitchFamily="18" charset="0"/>
              <a:cs typeface="Times New Roman" panose="02020603050405020304" pitchFamily="18" charset="0"/>
            </a:endParaRPr>
          </a:p>
          <a:p>
            <a:pPr algn="just"/>
            <a:r>
              <a:rPr lang="en-GB" altLang="en-US" sz="2400" dirty="0">
                <a:latin typeface="Times New Roman" panose="02020603050405020304" pitchFamily="18" charset="0"/>
                <a:cs typeface="Times New Roman" panose="02020603050405020304" pitchFamily="18" charset="0"/>
              </a:rPr>
              <a:t>There is a risk of transferring </a:t>
            </a:r>
            <a:r>
              <a:rPr lang="en-GB" altLang="en-US" sz="2400" dirty="0" smtClean="0">
                <a:latin typeface="Times New Roman" panose="02020603050405020304" pitchFamily="18" charset="0"/>
                <a:cs typeface="Times New Roman" panose="02020603050405020304" pitchFamily="18" charset="0"/>
              </a:rPr>
              <a:t>VIRUSES.</a:t>
            </a:r>
            <a:endParaRPr lang="en-GB" alt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6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2819400"/>
            <a:ext cx="7498080" cy="1143000"/>
          </a:xfrm>
          <a:prstGeom prst="rect">
            <a:avLst/>
          </a:prstGeom>
        </p:spPr>
        <p:txBody>
          <a:bodyPr anchor="ctr">
            <a:normAutofit fontScale="9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5100" b="1" dirty="0" smtClean="0">
                <a:effectLst/>
                <a:latin typeface="Times New Roman" panose="02020603050405020304" pitchFamily="18" charset="0"/>
                <a:cs typeface="Times New Roman" panose="02020603050405020304" pitchFamily="18" charset="0"/>
              </a:rPr>
              <a:t>Magnetic Storage Devices</a:t>
            </a:r>
          </a:p>
          <a:p>
            <a:r>
              <a:rPr lang="en-US" sz="3200" dirty="0" smtClean="0">
                <a:latin typeface="Times New Roman" panose="02020603050405020304" pitchFamily="18" charset="0"/>
                <a:cs typeface="Times New Roman" panose="02020603050405020304" pitchFamily="18" charset="0"/>
              </a:rPr>
              <a:t>         </a:t>
            </a:r>
            <a:endParaRPr lang="en-US" sz="3200" b="1"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58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98080" cy="1143000"/>
          </a:xfrm>
        </p:spPr>
        <p:txBody>
          <a:bodyPr>
            <a:normAutofi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Magnetic storage Devices</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498080" cy="4800600"/>
          </a:xfrm>
        </p:spPr>
        <p:txBody>
          <a:bodyPr>
            <a:noAutofit/>
          </a:bodyPr>
          <a:lstStyle/>
          <a:p>
            <a:pPr algn="just"/>
            <a:r>
              <a:rPr lang="en-US" sz="2400" dirty="0">
                <a:latin typeface="Times New Roman" panose="02020603050405020304" pitchFamily="18" charset="0"/>
                <a:cs typeface="Times New Roman" panose="02020603050405020304" pitchFamily="18" charset="0"/>
              </a:rPr>
              <a:t>Magnetic storage </a:t>
            </a:r>
            <a:r>
              <a:rPr lang="en-US" sz="2400" dirty="0" smtClean="0">
                <a:latin typeface="Times New Roman" panose="02020603050405020304" pitchFamily="18" charset="0"/>
                <a:cs typeface="Times New Roman" panose="02020603050405020304" pitchFamily="18" charset="0"/>
              </a:rPr>
              <a:t>devices are </a:t>
            </a:r>
            <a:r>
              <a:rPr lang="en-US" sz="2400" dirty="0">
                <a:latin typeface="Times New Roman" panose="02020603050405020304" pitchFamily="18" charset="0"/>
                <a:cs typeface="Times New Roman" panose="02020603050405020304" pitchFamily="18" charset="0"/>
              </a:rPr>
              <a:t>the storage of </a:t>
            </a:r>
            <a:r>
              <a:rPr lang="en-US" sz="2400" dirty="0" smtClean="0">
                <a:latin typeface="Times New Roman" panose="02020603050405020304" pitchFamily="18" charset="0"/>
                <a:cs typeface="Times New Roman" panose="02020603050405020304" pitchFamily="18" charset="0"/>
              </a:rPr>
              <a:t>data on 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magnetized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medium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Magnetic </a:t>
            </a:r>
            <a:r>
              <a:rPr lang="en-US" sz="2400" dirty="0">
                <a:latin typeface="Times New Roman" panose="02020603050405020304" pitchFamily="18" charset="0"/>
                <a:cs typeface="Times New Roman" panose="02020603050405020304" pitchFamily="18" charset="0"/>
              </a:rPr>
              <a:t>storage uses different patterns of </a:t>
            </a:r>
            <a:r>
              <a:rPr lang="en-US" sz="2400" dirty="0" smtClean="0">
                <a:latin typeface="Times New Roman" panose="02020603050405020304" pitchFamily="18" charset="0"/>
                <a:cs typeface="Times New Roman" panose="02020603050405020304" pitchFamily="18" charset="0"/>
              </a:rPr>
              <a:t>magnetization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 magnetized material to store data and is a form of non-volatile </a:t>
            </a:r>
            <a:r>
              <a:rPr lang="en-US" sz="2400" dirty="0" smtClean="0">
                <a:latin typeface="Times New Roman" panose="02020603050405020304" pitchFamily="18" charset="0"/>
                <a:cs typeface="Times New Roman" panose="02020603050405020304" pitchFamily="18" charset="0"/>
              </a:rPr>
              <a:t>memory</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information is accessed using one or more read/write </a:t>
            </a:r>
            <a:r>
              <a:rPr lang="en-US" sz="2400" dirty="0" smtClean="0">
                <a:latin typeface="Times New Roman" panose="02020603050405020304" pitchFamily="18" charset="0"/>
                <a:cs typeface="Times New Roman" panose="02020603050405020304" pitchFamily="18" charset="0"/>
              </a:rPr>
              <a:t>heads</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ard disks is </a:t>
            </a:r>
            <a:r>
              <a:rPr lang="en-US" sz="2400" dirty="0">
                <a:latin typeface="Times New Roman" panose="02020603050405020304" pitchFamily="18" charset="0"/>
                <a:cs typeface="Times New Roman" panose="02020603050405020304" pitchFamily="18" charset="0"/>
              </a:rPr>
              <a:t>widely used to store computer </a:t>
            </a:r>
            <a:r>
              <a:rPr lang="en-US" sz="2400" dirty="0" smtClean="0">
                <a:latin typeface="Times New Roman" panose="02020603050405020304" pitchFamily="18" charset="0"/>
                <a:cs typeface="Times New Roman" panose="02020603050405020304" pitchFamily="18" charset="0"/>
              </a:rPr>
              <a:t>data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well as </a:t>
            </a:r>
            <a:r>
              <a:rPr lang="en-US" sz="2400" dirty="0" smtClean="0">
                <a:latin typeface="Times New Roman" panose="02020603050405020304" pitchFamily="18" charset="0"/>
                <a:cs typeface="Times New Roman" panose="02020603050405020304" pitchFamily="18" charset="0"/>
              </a:rPr>
              <a:t>audio</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video</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signals.</a:t>
            </a:r>
          </a:p>
          <a:p>
            <a:pPr lvl="1" algn="just"/>
            <a:endParaRPr lang="en-US" sz="2400" dirty="0">
              <a:latin typeface="Times New Roman" panose="02020603050405020304" pitchFamily="18" charset="0"/>
              <a:cs typeface="Times New Roman" panose="02020603050405020304" pitchFamily="18" charset="0"/>
            </a:endParaRPr>
          </a:p>
        </p:txBody>
      </p:sp>
      <p:pic>
        <p:nvPicPr>
          <p:cNvPr id="4" name="Picture 3" descr="magnetic and optic based storage devi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537" y="4648200"/>
            <a:ext cx="2876550" cy="218474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Magnetic storage Devices</a:t>
            </a:r>
            <a:endParaRPr lang="en-US" sz="3600" dirty="0"/>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Following are the examples of magnetic storage devices:</a:t>
            </a:r>
          </a:p>
          <a:p>
            <a:pPr lvl="1"/>
            <a:r>
              <a:rPr lang="en-US" sz="2400" dirty="0" smtClean="0">
                <a:latin typeface="Times New Roman" panose="02020603050405020304" pitchFamily="18" charset="0"/>
                <a:cs typeface="Times New Roman" panose="02020603050405020304" pitchFamily="18" charset="0"/>
              </a:rPr>
              <a:t>Hard Disc</a:t>
            </a:r>
          </a:p>
          <a:p>
            <a:pPr lvl="1"/>
            <a:r>
              <a:rPr lang="en-US" sz="2400" dirty="0" smtClean="0">
                <a:latin typeface="Times New Roman" panose="02020603050405020304" pitchFamily="18" charset="0"/>
                <a:cs typeface="Times New Roman" panose="02020603050405020304" pitchFamily="18" charset="0"/>
              </a:rPr>
              <a:t>Floppy Disc</a:t>
            </a:r>
          </a:p>
          <a:p>
            <a:pPr lvl="1"/>
            <a:r>
              <a:rPr lang="en-US" sz="2400" dirty="0" smtClean="0">
                <a:latin typeface="Times New Roman" panose="02020603050405020304" pitchFamily="18" charset="0"/>
                <a:cs typeface="Times New Roman" panose="02020603050405020304" pitchFamily="18" charset="0"/>
              </a:rPr>
              <a:t>Zip Disk</a:t>
            </a:r>
          </a:p>
          <a:p>
            <a:pPr lvl="1"/>
            <a:r>
              <a:rPr lang="en-US" sz="2400" dirty="0" smtClean="0">
                <a:latin typeface="Times New Roman" panose="02020603050405020304" pitchFamily="18" charset="0"/>
                <a:cs typeface="Times New Roman" panose="02020603050405020304" pitchFamily="18" charset="0"/>
              </a:rPr>
              <a:t>Magnetic Tapes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63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Hard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219200"/>
            <a:ext cx="7498080" cy="4800600"/>
          </a:xfrm>
        </p:spPr>
        <p:txBody>
          <a:bodyPr>
            <a:noAutofit/>
          </a:bodyPr>
          <a:lstStyle/>
          <a:p>
            <a:pPr algn="just"/>
            <a:r>
              <a:rPr lang="en-GB" altLang="en-US" sz="2400" dirty="0" smtClean="0">
                <a:latin typeface="Times New Roman" panose="02020603050405020304" pitchFamily="18" charset="0"/>
                <a:cs typeface="Times New Roman" panose="02020603050405020304" pitchFamily="18" charset="0"/>
              </a:rPr>
              <a:t>Hard </a:t>
            </a:r>
            <a:r>
              <a:rPr lang="en-GB" altLang="en-US" sz="2400" dirty="0">
                <a:latin typeface="Times New Roman" panose="02020603050405020304" pitchFamily="18" charset="0"/>
                <a:cs typeface="Times New Roman" panose="02020603050405020304" pitchFamily="18" charset="0"/>
              </a:rPr>
              <a:t>disks are manufactured in metal and </a:t>
            </a:r>
            <a:r>
              <a:rPr lang="en-GB" altLang="en-US" sz="2400" dirty="0" smtClean="0">
                <a:latin typeface="Times New Roman" panose="02020603050405020304" pitchFamily="18" charset="0"/>
                <a:cs typeface="Times New Roman" panose="02020603050405020304" pitchFamily="18" charset="0"/>
              </a:rPr>
              <a:t>coated with </a:t>
            </a:r>
            <a:r>
              <a:rPr lang="en-GB" altLang="en-US" sz="2400" dirty="0">
                <a:latin typeface="Times New Roman" panose="02020603050405020304" pitchFamily="18" charset="0"/>
                <a:cs typeface="Times New Roman" panose="02020603050405020304" pitchFamily="18" charset="0"/>
              </a:rPr>
              <a:t>a magnetisable recording medium, similar </a:t>
            </a:r>
            <a:r>
              <a:rPr lang="en-GB" altLang="en-US" sz="2400" dirty="0" smtClean="0">
                <a:latin typeface="Times New Roman" panose="02020603050405020304" pitchFamily="18" charset="0"/>
                <a:cs typeface="Times New Roman" panose="02020603050405020304" pitchFamily="18" charset="0"/>
              </a:rPr>
              <a:t>to the </a:t>
            </a:r>
            <a:r>
              <a:rPr lang="en-GB" altLang="en-US" sz="2400" dirty="0">
                <a:latin typeface="Times New Roman" panose="02020603050405020304" pitchFamily="18" charset="0"/>
                <a:cs typeface="Times New Roman" panose="02020603050405020304" pitchFamily="18" charset="0"/>
              </a:rPr>
              <a:t>material used in a floppy disk or audio tape.</a:t>
            </a:r>
          </a:p>
          <a:p>
            <a:pPr algn="just"/>
            <a:r>
              <a:rPr lang="en-GB" altLang="en-US" sz="2400" dirty="0" smtClean="0">
                <a:latin typeface="Times New Roman" panose="02020603050405020304" pitchFamily="18" charset="0"/>
                <a:cs typeface="Times New Roman" panose="02020603050405020304" pitchFamily="18" charset="0"/>
              </a:rPr>
              <a:t>A </a:t>
            </a:r>
            <a:r>
              <a:rPr lang="en-GB" altLang="en-US" sz="2400" dirty="0">
                <a:latin typeface="Times New Roman" panose="02020603050405020304" pitchFamily="18" charset="0"/>
                <a:cs typeface="Times New Roman" panose="02020603050405020304" pitchFamily="18" charset="0"/>
              </a:rPr>
              <a:t>hard disk is a </a:t>
            </a:r>
            <a:r>
              <a:rPr lang="en-GB" altLang="en-US" sz="2400" dirty="0" smtClean="0">
                <a:latin typeface="Times New Roman" panose="02020603050405020304" pitchFamily="18" charset="0"/>
                <a:cs typeface="Times New Roman" panose="02020603050405020304" pitchFamily="18" charset="0"/>
              </a:rPr>
              <a:t>higher</a:t>
            </a:r>
            <a:r>
              <a:rPr lang="en-GB" altLang="en-US" sz="2400" dirty="0" smtClean="0">
                <a:solidFill>
                  <a:schemeClr val="folHlink"/>
                </a:solidFill>
                <a:latin typeface="Times New Roman" panose="02020603050405020304" pitchFamily="18" charset="0"/>
                <a:cs typeface="Times New Roman" panose="02020603050405020304" pitchFamily="18" charset="0"/>
              </a:rPr>
              <a:t> </a:t>
            </a:r>
            <a:r>
              <a:rPr lang="en-GB" altLang="en-US" sz="2400" dirty="0" smtClean="0">
                <a:latin typeface="Times New Roman" panose="02020603050405020304" pitchFamily="18" charset="0"/>
                <a:cs typeface="Times New Roman" panose="02020603050405020304" pitchFamily="18" charset="0"/>
              </a:rPr>
              <a:t>capacity </a:t>
            </a:r>
            <a:r>
              <a:rPr lang="en-GB" altLang="en-US" sz="2400" dirty="0">
                <a:latin typeface="Times New Roman" panose="02020603050405020304" pitchFamily="18" charset="0"/>
                <a:cs typeface="Times New Roman" panose="02020603050405020304" pitchFamily="18" charset="0"/>
              </a:rPr>
              <a:t>medium, with up </a:t>
            </a:r>
            <a:r>
              <a:rPr lang="en-GB" altLang="en-US" sz="2400" dirty="0" smtClean="0">
                <a:latin typeface="Times New Roman" panose="02020603050405020304" pitchFamily="18" charset="0"/>
                <a:cs typeface="Times New Roman" panose="02020603050405020304" pitchFamily="18" charset="0"/>
              </a:rPr>
              <a:t>to hundreds </a:t>
            </a:r>
            <a:r>
              <a:rPr lang="en-GB" altLang="en-US" sz="2400" dirty="0">
                <a:latin typeface="Times New Roman" panose="02020603050405020304" pitchFamily="18" charset="0"/>
                <a:cs typeface="Times New Roman" panose="02020603050405020304" pitchFamily="18" charset="0"/>
              </a:rPr>
              <a:t>of gigabytes</a:t>
            </a:r>
            <a:r>
              <a:rPr lang="en-GB" altLang="en-US" sz="2400" dirty="0" smtClean="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Hard disks are much faster than floppy disks </a:t>
            </a:r>
            <a:r>
              <a:rPr lang="en-GB" altLang="en-US" sz="2400" dirty="0" smtClean="0">
                <a:latin typeface="Times New Roman" panose="02020603050405020304" pitchFamily="18" charset="0"/>
                <a:cs typeface="Times New Roman" panose="02020603050405020304" pitchFamily="18" charset="0"/>
              </a:rPr>
              <a:t>and can </a:t>
            </a:r>
            <a:r>
              <a:rPr lang="en-GB" altLang="en-US" sz="2400" dirty="0">
                <a:latin typeface="Times New Roman" panose="02020603050405020304" pitchFamily="18" charset="0"/>
                <a:cs typeface="Times New Roman" panose="02020603050405020304" pitchFamily="18" charset="0"/>
              </a:rPr>
              <a:t>store much larger amounts of data</a:t>
            </a:r>
            <a:r>
              <a:rPr lang="en-GB" altLang="en-US" sz="2400" dirty="0" smtClean="0">
                <a:latin typeface="Times New Roman" panose="02020603050405020304" pitchFamily="18" charset="0"/>
                <a:cs typeface="Times New Roman" panose="02020603050405020304" pitchFamily="18" charset="0"/>
              </a:rPr>
              <a:t>.</a:t>
            </a:r>
            <a:endParaRPr lang="en-GB" altLang="en-US" sz="2400" dirty="0">
              <a:latin typeface="Times New Roman" panose="02020603050405020304" pitchFamily="18" charset="0"/>
              <a:cs typeface="Times New Roman" panose="02020603050405020304" pitchFamily="18" charset="0"/>
            </a:endParaRPr>
          </a:p>
          <a:p>
            <a:pPr algn="just"/>
            <a:r>
              <a:rPr lang="en-GB" altLang="en-US" sz="2400" dirty="0">
                <a:latin typeface="Times New Roman" panose="02020603050405020304" pitchFamily="18" charset="0"/>
                <a:cs typeface="Times New Roman" panose="02020603050405020304" pitchFamily="18" charset="0"/>
              </a:rPr>
              <a:t>They are usually non-removable, but removable </a:t>
            </a:r>
            <a:r>
              <a:rPr lang="en-GB" altLang="en-US" sz="2400" dirty="0" smtClean="0">
                <a:latin typeface="Times New Roman" panose="02020603050405020304" pitchFamily="18" charset="0"/>
                <a:cs typeface="Times New Roman" panose="02020603050405020304" pitchFamily="18" charset="0"/>
              </a:rPr>
              <a:t>hard </a:t>
            </a:r>
            <a:r>
              <a:rPr lang="en-GB" altLang="en-US" sz="2400" dirty="0">
                <a:latin typeface="Times New Roman" panose="02020603050405020304" pitchFamily="18" charset="0"/>
                <a:cs typeface="Times New Roman" panose="02020603050405020304" pitchFamily="18" charset="0"/>
              </a:rPr>
              <a:t>disks are becoming more common. </a:t>
            </a:r>
            <a:endParaRPr lang="en-GB" altLang="en-US" sz="2400" dirty="0">
              <a:solidFill>
                <a:schemeClr val="folHlink"/>
              </a:solidFill>
              <a:latin typeface="Times New Roman" panose="02020603050405020304" pitchFamily="18" charset="0"/>
              <a:cs typeface="Times New Roman" panose="02020603050405020304" pitchFamily="18" charset="0"/>
            </a:endParaRPr>
          </a:p>
          <a:p>
            <a:pPr algn="just"/>
            <a:r>
              <a:rPr lang="en-GB" altLang="en-US" sz="2400" dirty="0">
                <a:latin typeface="Times New Roman" panose="02020603050405020304" pitchFamily="18" charset="0"/>
                <a:cs typeface="Times New Roman" panose="02020603050405020304" pitchFamily="18" charset="0"/>
              </a:rPr>
              <a:t>They can be both read from and written to, and </a:t>
            </a:r>
            <a:r>
              <a:rPr lang="en-GB" altLang="en-US" sz="2400" dirty="0" smtClean="0">
                <a:latin typeface="Times New Roman" panose="02020603050405020304" pitchFamily="18" charset="0"/>
                <a:cs typeface="Times New Roman" panose="02020603050405020304" pitchFamily="18" charset="0"/>
              </a:rPr>
              <a:t>are the </a:t>
            </a:r>
            <a:r>
              <a:rPr lang="en-GB" altLang="en-US" sz="2400" dirty="0">
                <a:latin typeface="Times New Roman" panose="02020603050405020304" pitchFamily="18" charset="0"/>
                <a:cs typeface="Times New Roman" panose="02020603050405020304" pitchFamily="18" charset="0"/>
              </a:rPr>
              <a:t>standard medium for storage on </a:t>
            </a:r>
            <a:r>
              <a:rPr lang="en-GB" altLang="en-US" sz="2400" dirty="0" smtClean="0">
                <a:latin typeface="Times New Roman" panose="02020603050405020304" pitchFamily="18" charset="0"/>
                <a:cs typeface="Times New Roman" panose="02020603050405020304" pitchFamily="18" charset="0"/>
              </a:rPr>
              <a:t>computer systems today.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99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Hard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5608" y="1447800"/>
            <a:ext cx="3212592" cy="4800600"/>
          </a:xfrm>
        </p:spPr>
        <p:txBody>
          <a:bodyPr>
            <a:normAutofit/>
          </a:bodyPr>
          <a:lstStyle/>
          <a:p>
            <a:pPr algn="just"/>
            <a:r>
              <a:rPr lang="en-US" altLang="en-US" sz="2400" dirty="0">
                <a:latin typeface="Times New Roman" panose="02020603050405020304" pitchFamily="18" charset="0"/>
                <a:cs typeface="Times New Roman" panose="02020603050405020304" pitchFamily="18" charset="0"/>
              </a:rPr>
              <a:t>It is normally supplied as a sealed unit and will often consists of a number of disks (platters) on a  common </a:t>
            </a:r>
            <a:r>
              <a:rPr lang="en-US" altLang="en-US" sz="2400" dirty="0" smtClean="0">
                <a:latin typeface="Times New Roman" panose="02020603050405020304" pitchFamily="18" charset="0"/>
                <a:cs typeface="Times New Roman" panose="02020603050405020304" pitchFamily="18" charset="0"/>
              </a:rPr>
              <a:t>spindle.</a:t>
            </a:r>
          </a:p>
          <a:p>
            <a:pPr algn="just"/>
            <a:r>
              <a:rPr lang="en-GB" altLang="en-US" sz="2400" dirty="0" smtClean="0">
                <a:latin typeface="Times New Roman" panose="02020603050405020304" pitchFamily="18" charset="0"/>
                <a:cs typeface="Times New Roman" panose="02020603050405020304" pitchFamily="18" charset="0"/>
              </a:rPr>
              <a:t>A </a:t>
            </a:r>
            <a:r>
              <a:rPr lang="en-GB" altLang="en-US" sz="2400" dirty="0">
                <a:latin typeface="Times New Roman" panose="02020603050405020304" pitchFamily="18" charset="0"/>
                <a:cs typeface="Times New Roman" panose="02020603050405020304" pitchFamily="18" charset="0"/>
              </a:rPr>
              <a:t>hard </a:t>
            </a:r>
            <a:r>
              <a:rPr lang="en-GB" altLang="en-US" sz="2400" dirty="0" smtClean="0">
                <a:latin typeface="Times New Roman" panose="02020603050405020304" pitchFamily="18" charset="0"/>
                <a:cs typeface="Times New Roman" panose="02020603050405020304" pitchFamily="18" charset="0"/>
              </a:rPr>
              <a:t>disk is </a:t>
            </a:r>
            <a:r>
              <a:rPr lang="en-GB" altLang="en-US" sz="2400" dirty="0">
                <a:latin typeface="Times New Roman" panose="02020603050405020304" pitchFamily="18" charset="0"/>
                <a:cs typeface="Times New Roman" panose="02020603050405020304" pitchFamily="18" charset="0"/>
              </a:rPr>
              <a:t>made up of Sectors, Tracks and Cylinders.</a:t>
            </a:r>
          </a:p>
          <a:p>
            <a:pPr algn="just"/>
            <a:endParaRPr lang="en-US" alt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0" y="1676400"/>
            <a:ext cx="3514725" cy="4800600"/>
          </a:xfrm>
          <a:prstGeom prst="rect">
            <a:avLst/>
          </a:prstGeom>
          <a:noFill/>
        </p:spPr>
      </p:pic>
      <p:sp>
        <p:nvSpPr>
          <p:cNvPr id="5" name="Rectangle 4"/>
          <p:cNvSpPr/>
          <p:nvPr/>
        </p:nvSpPr>
        <p:spPr>
          <a:xfrm>
            <a:off x="7696200" y="3505200"/>
            <a:ext cx="77152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91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Hard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5608" y="1447800"/>
            <a:ext cx="7498080" cy="1600200"/>
          </a:xfrm>
        </p:spPr>
        <p:txBody>
          <a:bodyPr>
            <a:noAutofit/>
          </a:bodyPr>
          <a:lstStyle/>
          <a:p>
            <a:pPr algn="just"/>
            <a:r>
              <a:rPr lang="en-US" altLang="en-US" sz="2400" dirty="0">
                <a:latin typeface="Times New Roman" panose="02020603050405020304" pitchFamily="18" charset="0"/>
                <a:cs typeface="Times New Roman" panose="02020603050405020304" pitchFamily="18" charset="0"/>
              </a:rPr>
              <a:t>Each disk is divided into tracks and sectors. Each sector can store between 256 and 512 bytes.</a:t>
            </a:r>
          </a:p>
          <a:p>
            <a:pPr algn="just"/>
            <a:r>
              <a:rPr lang="en-US" altLang="en-US" sz="2400" dirty="0">
                <a:latin typeface="Times New Roman" panose="02020603050405020304" pitchFamily="18" charset="0"/>
                <a:cs typeface="Times New Roman" panose="02020603050405020304" pitchFamily="18" charset="0"/>
              </a:rPr>
              <a:t>The tracks are immediately above and below each other. A particular set of such tracks is called a cylinder</a:t>
            </a:r>
            <a:r>
              <a:rPr lang="en-US" altLang="en-US" sz="2400" dirty="0" smtClean="0">
                <a:latin typeface="Times New Roman" panose="02020603050405020304" pitchFamily="18" charset="0"/>
                <a:cs typeface="Times New Roman" panose="02020603050405020304" pitchFamily="18" charset="0"/>
              </a:rPr>
              <a:t>.</a:t>
            </a:r>
          </a:p>
          <a:p>
            <a:pPr algn="just"/>
            <a:endParaRPr lang="en-US" alt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10200" y="3048000"/>
            <a:ext cx="3581400" cy="3810000"/>
          </a:xfrm>
          <a:prstGeom prst="rect">
            <a:avLst/>
          </a:prstGeom>
          <a:noFill/>
        </p:spPr>
      </p:pic>
      <p:sp>
        <p:nvSpPr>
          <p:cNvPr id="5" name="TextBox 4"/>
          <p:cNvSpPr txBox="1"/>
          <p:nvPr/>
        </p:nvSpPr>
        <p:spPr>
          <a:xfrm>
            <a:off x="1524000" y="3244840"/>
            <a:ext cx="3810000" cy="3416320"/>
          </a:xfrm>
          <a:prstGeom prst="rect">
            <a:avLst/>
          </a:prstGeom>
          <a:noFill/>
        </p:spPr>
        <p:txBody>
          <a:bodyPr wrap="square" rtlCol="0">
            <a:spAutoFit/>
          </a:bodyPr>
          <a:lstStyle/>
          <a:p>
            <a:pPr marL="342900" indent="-342900" algn="just">
              <a:buClr>
                <a:schemeClr val="accent1"/>
              </a:buClr>
              <a:buSzPct val="11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As the spindle turns the platters, the read/write heads move together in and out between </a:t>
            </a:r>
            <a:r>
              <a:rPr lang="en-US" altLang="en-US" sz="2400" dirty="0" smtClean="0">
                <a:latin typeface="Times New Roman" panose="02020603050405020304" pitchFamily="18" charset="0"/>
                <a:cs typeface="Times New Roman" panose="02020603050405020304" pitchFamily="18" charset="0"/>
              </a:rPr>
              <a:t>the platters</a:t>
            </a:r>
            <a:r>
              <a:rPr lang="en-US" altLang="en-US" sz="2400" dirty="0">
                <a:latin typeface="Times New Roman" panose="02020603050405020304" pitchFamily="18" charset="0"/>
                <a:cs typeface="Times New Roman" panose="02020603050405020304" pitchFamily="18" charset="0"/>
              </a:rPr>
              <a:t>. </a:t>
            </a:r>
            <a:endParaRPr lang="en-US" altLang="en-US" sz="2400" dirty="0" smtClean="0">
              <a:latin typeface="Times New Roman" panose="02020603050405020304" pitchFamily="18" charset="0"/>
              <a:cs typeface="Times New Roman" panose="02020603050405020304" pitchFamily="18" charset="0"/>
            </a:endParaRPr>
          </a:p>
          <a:p>
            <a:pPr marL="342900" indent="-342900" algn="just">
              <a:buClr>
                <a:schemeClr val="accent1"/>
              </a:buClr>
              <a:buSzPct val="110000"/>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At </a:t>
            </a:r>
            <a:r>
              <a:rPr lang="en-US" altLang="en-US" sz="2400" dirty="0">
                <a:latin typeface="Times New Roman" panose="02020603050405020304" pitchFamily="18" charset="0"/>
                <a:cs typeface="Times New Roman" panose="02020603050405020304" pitchFamily="18" charset="0"/>
              </a:rPr>
              <a:t>any point in time they are all positioned over one particular cylinder</a:t>
            </a:r>
          </a:p>
          <a:p>
            <a:pPr marL="342900" indent="-342900" algn="just">
              <a:buFont typeface="Arial" panose="020B0604020202020204" pitchFamily="34" charset="0"/>
              <a:buChar char="•"/>
            </a:pPr>
            <a:endParaRPr lang="en-US" sz="2400" dirty="0"/>
          </a:p>
        </p:txBody>
      </p:sp>
    </p:spTree>
    <p:extLst>
      <p:ext uri="{BB962C8B-B14F-4D97-AF65-F5344CB8AC3E}">
        <p14:creationId xmlns:p14="http://schemas.microsoft.com/office/powerpoint/2010/main" val="17661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Hard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219200"/>
            <a:ext cx="7498080" cy="4800600"/>
          </a:xfrm>
        </p:spPr>
        <p:txBody>
          <a:bodyPr>
            <a:noAutofit/>
          </a:bodyPr>
          <a:lstStyle/>
          <a:p>
            <a:r>
              <a:rPr lang="en-US" altLang="en-US" sz="2400" dirty="0">
                <a:latin typeface="Times New Roman" panose="02020603050405020304" pitchFamily="18" charset="0"/>
                <a:cs typeface="Times New Roman" panose="02020603050405020304" pitchFamily="18" charset="0"/>
              </a:rPr>
              <a:t>It is now fairly standard for a pc to have a hard disk of at least 60GB. When PCs were first used in the 1980s, the hard disk’s capacity was measured in MB. But modern data and programs take up much more space especially as they are now GUI </a:t>
            </a:r>
            <a:r>
              <a:rPr lang="en-US" altLang="en-US" sz="2400" dirty="0" smtClean="0">
                <a:latin typeface="Times New Roman" panose="02020603050405020304" pitchFamily="18" charset="0"/>
                <a:cs typeface="Times New Roman" panose="02020603050405020304" pitchFamily="18" charset="0"/>
              </a:rPr>
              <a:t>based.</a:t>
            </a:r>
          </a:p>
          <a:p>
            <a:r>
              <a:rPr lang="en-US" altLang="en-US" sz="2400" dirty="0" smtClean="0">
                <a:latin typeface="Times New Roman" panose="02020603050405020304" pitchFamily="18" charset="0"/>
                <a:cs typeface="Times New Roman" panose="02020603050405020304" pitchFamily="18" charset="0"/>
              </a:rPr>
              <a:t>Hard </a:t>
            </a:r>
            <a:r>
              <a:rPr lang="en-US" altLang="en-US" sz="2400" dirty="0">
                <a:latin typeface="Times New Roman" panose="02020603050405020304" pitchFamily="18" charset="0"/>
                <a:cs typeface="Times New Roman" panose="02020603050405020304" pitchFamily="18" charset="0"/>
              </a:rPr>
              <a:t>disks are pretty </a:t>
            </a:r>
            <a:r>
              <a:rPr lang="en-US" altLang="en-US" sz="2400" dirty="0" smtClean="0">
                <a:latin typeface="Times New Roman" panose="02020603050405020304" pitchFamily="18" charset="0"/>
                <a:cs typeface="Times New Roman" panose="02020603050405020304" pitchFamily="18" charset="0"/>
              </a:rPr>
              <a:t>reliable</a:t>
            </a:r>
          </a:p>
          <a:p>
            <a:r>
              <a:rPr lang="en-US" altLang="en-US" sz="2400" dirty="0" smtClean="0">
                <a:latin typeface="Times New Roman" panose="02020603050405020304" pitchFamily="18" charset="0"/>
                <a:cs typeface="Times New Roman" panose="02020603050405020304" pitchFamily="18" charset="0"/>
              </a:rPr>
              <a:t>However </a:t>
            </a:r>
            <a:r>
              <a:rPr lang="en-US" altLang="en-US" sz="2400" dirty="0">
                <a:latin typeface="Times New Roman" panose="02020603050405020304" pitchFamily="18" charset="0"/>
                <a:cs typeface="Times New Roman" panose="02020603050405020304" pitchFamily="18" charset="0"/>
              </a:rPr>
              <a:t>as a standard they are fixed inside the systems unit/computer </a:t>
            </a:r>
            <a:r>
              <a:rPr lang="en-US" altLang="en-US" sz="2400" dirty="0" smtClean="0">
                <a:latin typeface="Times New Roman" panose="02020603050405020304" pitchFamily="18" charset="0"/>
                <a:cs typeface="Times New Roman" panose="02020603050405020304" pitchFamily="18" charset="0"/>
              </a:rPr>
              <a:t>case.</a:t>
            </a:r>
          </a:p>
          <a:p>
            <a:r>
              <a:rPr lang="en-US" altLang="en-US" sz="2400" dirty="0" smtClean="0">
                <a:latin typeface="Times New Roman" panose="02020603050405020304" pitchFamily="18" charset="0"/>
                <a:cs typeface="Times New Roman" panose="02020603050405020304" pitchFamily="18" charset="0"/>
              </a:rPr>
              <a:t>Portable </a:t>
            </a:r>
            <a:r>
              <a:rPr lang="en-US" altLang="en-US" sz="2400" dirty="0">
                <a:latin typeface="Times New Roman" panose="02020603050405020304" pitchFamily="18" charset="0"/>
                <a:cs typeface="Times New Roman" panose="02020603050405020304" pitchFamily="18" charset="0"/>
              </a:rPr>
              <a:t>(removable) units are available though, and tend to be used mostly by laptop owners</a:t>
            </a:r>
            <a:r>
              <a:rPr lang="en-US" altLang="en-US" sz="2400" dirty="0" smtClean="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The specification  of a hard disk depends not only on its capacity but </a:t>
            </a:r>
            <a:r>
              <a:rPr lang="en-GB" altLang="en-US" sz="2400" dirty="0" smtClean="0">
                <a:latin typeface="Times New Roman" panose="02020603050405020304" pitchFamily="18" charset="0"/>
                <a:cs typeface="Times New Roman" panose="02020603050405020304" pitchFamily="18" charset="0"/>
              </a:rPr>
              <a:t>also Access </a:t>
            </a:r>
            <a:r>
              <a:rPr lang="en-GB" altLang="en-US" sz="2400" dirty="0">
                <a:latin typeface="Times New Roman" panose="02020603050405020304" pitchFamily="18" charset="0"/>
                <a:cs typeface="Times New Roman" panose="02020603050405020304" pitchFamily="18" charset="0"/>
              </a:rPr>
              <a:t>time to data.  This is affected by the rotation Speed of the disk and also the way in which the disk is connected to the motherboard.</a:t>
            </a:r>
          </a:p>
          <a:p>
            <a:endParaRPr lang="en-US" altLang="en-US" sz="2400" dirty="0">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95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Hard Disc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2400" dirty="0">
                <a:latin typeface="Times New Roman" panose="02020603050405020304" pitchFamily="18" charset="0"/>
                <a:cs typeface="Times New Roman" panose="02020603050405020304" pitchFamily="18" charset="0"/>
              </a:rPr>
              <a:t>The hard disk and the hard drive are packaged </a:t>
            </a:r>
            <a:r>
              <a:rPr lang="en-US" altLang="en-US" sz="2400" dirty="0" smtClean="0">
                <a:latin typeface="Times New Roman" panose="02020603050405020304" pitchFamily="18" charset="0"/>
                <a:cs typeface="Times New Roman" panose="02020603050405020304" pitchFamily="18" charset="0"/>
              </a:rPr>
              <a:t>together.</a:t>
            </a:r>
            <a:endParaRPr lang="en-US" sz="24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68447" y="2209800"/>
            <a:ext cx="3048000" cy="3581400"/>
          </a:xfrm>
          <a:prstGeom prst="rect">
            <a:avLst/>
          </a:prstGeom>
          <a:noFill/>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24000" y="2819400"/>
            <a:ext cx="4038600" cy="2819400"/>
          </a:xfrm>
          <a:prstGeom prst="rect">
            <a:avLst/>
          </a:prstGeom>
        </p:spPr>
      </p:pic>
    </p:spTree>
    <p:extLst>
      <p:ext uri="{BB962C8B-B14F-4D97-AF65-F5344CB8AC3E}">
        <p14:creationId xmlns:p14="http://schemas.microsoft.com/office/powerpoint/2010/main" val="4081513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1119</TotalTime>
  <Words>646</Words>
  <Application>Microsoft Office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Chapter No.4  Secondary Storage Devices</vt:lpstr>
      <vt:lpstr>PowerPoint Presentation</vt:lpstr>
      <vt:lpstr>Magnetic storage Devices</vt:lpstr>
      <vt:lpstr>Magnetic storage Devices</vt:lpstr>
      <vt:lpstr>Hard Disc</vt:lpstr>
      <vt:lpstr>Hard Disc</vt:lpstr>
      <vt:lpstr>Hard Disc</vt:lpstr>
      <vt:lpstr>Hard Disc</vt:lpstr>
      <vt:lpstr>Hard Disc</vt:lpstr>
      <vt:lpstr>Floppy Disc</vt:lpstr>
      <vt:lpstr>Floppy Disc</vt:lpstr>
      <vt:lpstr>PowerPoint Presentation</vt:lpstr>
      <vt:lpstr>Floppy Disc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Warehouse</dc:title>
  <dc:creator>Saqib</dc:creator>
  <cp:lastModifiedBy>ismail - [2010]</cp:lastModifiedBy>
  <cp:revision>330</cp:revision>
  <dcterms:created xsi:type="dcterms:W3CDTF">2015-09-13T05:42:29Z</dcterms:created>
  <dcterms:modified xsi:type="dcterms:W3CDTF">2020-05-07T07:12:52Z</dcterms:modified>
</cp:coreProperties>
</file>